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4" r:id="rId5"/>
    <p:sldId id="268" r:id="rId6"/>
    <p:sldId id="261" r:id="rId7"/>
    <p:sldId id="269" r:id="rId8"/>
    <p:sldId id="270" r:id="rId9"/>
    <p:sldId id="259" r:id="rId10"/>
    <p:sldId id="266" r:id="rId11"/>
    <p:sldId id="267" r:id="rId12"/>
    <p:sldId id="265" r:id="rId13"/>
    <p:sldId id="272" r:id="rId14"/>
    <p:sldId id="273" r:id="rId15"/>
    <p:sldId id="271" r:id="rId16"/>
    <p:sldId id="262" r:id="rId17"/>
    <p:sldId id="274" r:id="rId18"/>
    <p:sldId id="260"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931897F-8F23-433E-A660-EFF8D3EDA506}" type="slidenum">
              <a:rPr lang="pl-PL" smtClean="0"/>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2020-04-06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2020-04-06</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smtClean="0"/>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smtClean="0"/>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D17FA3B-C404-4317-B0BC-953931111309}" type="datetimeFigureOut">
              <a:rPr lang="pl-PL" smtClean="0"/>
              <a:t>2020-04-06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FD17FA3B-C404-4317-B0BC-953931111309}" type="datetimeFigureOut">
              <a:rPr lang="pl-PL" smtClean="0"/>
              <a:t>2020-04-06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D17FA3B-C404-4317-B0BC-953931111309}" type="datetimeFigureOut">
              <a:rPr lang="pl-PL" smtClean="0"/>
              <a:t>2020-04-06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t>2020-04-06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t>2020-04-06</a:t>
            </a:fld>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D17FA3B-C404-4317-B0BC-953931111309}" type="datetimeFigureOut">
              <a:rPr lang="pl-PL" smtClean="0"/>
              <a:t>2020-04-06</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931897F-8F23-433E-A660-EFF8D3EDA506}" type="slidenum">
              <a:rPr lang="pl-PL" smtClean="0"/>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smtClean="0"/>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razynauka.pl/tajemnica-posagow-z-wyspy-wielkanocnej-mogly-chodzi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onaf.cl/parques/parque-nacional-rapa-nu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hodnia.eu/swietokrzyskie/kamienne-olbrzymy-na-wyspie-wielkanocnej/ar/83761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275856" y="5981700"/>
            <a:ext cx="6400800" cy="1752600"/>
          </a:xfrm>
        </p:spPr>
        <p:txBody>
          <a:bodyPr/>
          <a:lstStyle/>
          <a:p>
            <a:r>
              <a:rPr lang="pl-PL" dirty="0" smtClean="0"/>
              <a:t>mgr Monika Rożnowska</a:t>
            </a:r>
            <a:endParaRPr lang="pl-PL" dirty="0"/>
          </a:p>
        </p:txBody>
      </p:sp>
      <p:sp>
        <p:nvSpPr>
          <p:cNvPr id="2" name="Tytuł 1"/>
          <p:cNvSpPr>
            <a:spLocks noGrp="1"/>
          </p:cNvSpPr>
          <p:nvPr>
            <p:ph type="ctrTitle"/>
          </p:nvPr>
        </p:nvSpPr>
        <p:spPr/>
        <p:txBody>
          <a:bodyPr/>
          <a:lstStyle/>
          <a:p>
            <a:r>
              <a:rPr lang="pl-PL" dirty="0" smtClean="0"/>
              <a:t>Wielkanoc- Święta i nie tyko. </a:t>
            </a:r>
            <a:endParaRPr lang="pl-PL" dirty="0"/>
          </a:p>
        </p:txBody>
      </p:sp>
    </p:spTree>
    <p:extLst>
      <p:ext uri="{BB962C8B-B14F-4D97-AF65-F5344CB8AC3E}">
        <p14:creationId xmlns:p14="http://schemas.microsoft.com/office/powerpoint/2010/main" val="366319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527"/>
            <a:ext cx="8172400" cy="2025321"/>
          </a:xfrm>
        </p:spPr>
        <p:txBody>
          <a:bodyPr>
            <a:normAutofit/>
          </a:bodyPr>
          <a:lstStyle/>
          <a:p>
            <a:pPr marL="0" indent="0">
              <a:buNone/>
            </a:pPr>
            <a:r>
              <a:rPr lang="pl-PL" dirty="0"/>
              <a:t>Naukowcy przeprowadzili eksperyment, który pokazał, w jaki sposób mieszkańcy Wyspy Wielkanocnej mogli transportować gigantyczne posągi. Udowodnili, że mogły one… chodzić.</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620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8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476672"/>
            <a:ext cx="8229600" cy="4525963"/>
          </a:xfrm>
        </p:spPr>
        <p:txBody>
          <a:bodyPr/>
          <a:lstStyle/>
          <a:p>
            <a:pPr marL="0" indent="0">
              <a:buNone/>
            </a:pPr>
            <a:r>
              <a:rPr lang="pl-PL" dirty="0" smtClean="0"/>
              <a:t>Artykuł, a w nim filmiki o transporcie moai.</a:t>
            </a:r>
          </a:p>
          <a:p>
            <a:pPr marL="0" indent="0">
              <a:buNone/>
            </a:pPr>
            <a:r>
              <a:rPr lang="pl-PL" dirty="0">
                <a:hlinkClick r:id="rId2"/>
              </a:rPr>
              <a:t>https://www.crazynauka.pl/tajemnica-posagow-z-wyspy-wielkanocnej-mogly-chodzic</a:t>
            </a:r>
            <a:r>
              <a:rPr lang="pl-PL" dirty="0" smtClean="0">
                <a:hlinkClick r:id="rId2"/>
              </a:rPr>
              <a:t>/</a:t>
            </a:r>
            <a:r>
              <a:rPr lang="pl-PL" dirty="0" smtClean="0"/>
              <a:t> </a:t>
            </a:r>
            <a:endParaRPr lang="pl-P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708919"/>
            <a:ext cx="5546220" cy="366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26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
            <a:ext cx="9144000" cy="3501008"/>
          </a:xfrm>
        </p:spPr>
        <p:txBody>
          <a:bodyPr>
            <a:normAutofit/>
          </a:bodyPr>
          <a:lstStyle/>
          <a:p>
            <a:pPr marL="0" indent="0">
              <a:buNone/>
            </a:pPr>
            <a:r>
              <a:rPr lang="pl-PL" dirty="0"/>
              <a:t>Kamienne kolosy, niczym nieśmiertelni wojownicy, strzegą niewielkiej Wyspy Wielkanocnej, zagubionej pośród wód Oceanu Spokojnego. Zainspirowały setki legend i mitów, rozbudziły wyobraźnię podróżników i naukowców. Są świadectwem fascynującej kultury Rapa Nui. Wyspa Wielkanocna to fenomen w skali świata.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36912"/>
            <a:ext cx="6246440" cy="41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2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8229600" cy="4525963"/>
          </a:xfrm>
        </p:spPr>
        <p:txBody>
          <a:bodyPr/>
          <a:lstStyle/>
          <a:p>
            <a:pPr marL="0" indent="0">
              <a:buNone/>
            </a:pPr>
            <a:r>
              <a:rPr lang="pl-PL" dirty="0"/>
              <a:t>Większość pomników rozsianych jest wokół wyspy, wzdłuż jej linii brzegowej. Do najważniejszych należą: </a:t>
            </a:r>
            <a:r>
              <a:rPr lang="pl-PL" dirty="0" err="1"/>
              <a:t>Ahu</a:t>
            </a:r>
            <a:r>
              <a:rPr lang="pl-PL" dirty="0"/>
              <a:t> </a:t>
            </a:r>
            <a:r>
              <a:rPr lang="pl-PL" dirty="0" err="1"/>
              <a:t>Akivi</a:t>
            </a:r>
            <a:r>
              <a:rPr lang="pl-PL" dirty="0"/>
              <a:t>, </a:t>
            </a:r>
            <a:r>
              <a:rPr lang="pl-PL" dirty="0" err="1"/>
              <a:t>Tongariki</a:t>
            </a:r>
            <a:r>
              <a:rPr lang="pl-PL" dirty="0"/>
              <a:t>, </a:t>
            </a:r>
            <a:r>
              <a:rPr lang="pl-PL" dirty="0" smtClean="0"/>
              <a:t>Hanga </a:t>
            </a:r>
            <a:r>
              <a:rPr lang="pl-PL" dirty="0" err="1"/>
              <a:t>Te’e</a:t>
            </a:r>
            <a:r>
              <a:rPr lang="pl-PL" dirty="0"/>
              <a:t>, </a:t>
            </a:r>
            <a:r>
              <a:rPr lang="pl-PL" dirty="0" err="1"/>
              <a:t>Akahanga</a:t>
            </a:r>
            <a:r>
              <a:rPr lang="pl-PL" dirty="0"/>
              <a:t>, </a:t>
            </a:r>
            <a:r>
              <a:rPr lang="pl-PL" dirty="0" err="1"/>
              <a:t>Anakena</a:t>
            </a:r>
            <a:r>
              <a:rPr lang="pl-PL" dirty="0"/>
              <a:t>, </a:t>
            </a:r>
            <a:r>
              <a:rPr lang="pl-PL" dirty="0" smtClean="0"/>
              <a:t>oraz </a:t>
            </a:r>
            <a:r>
              <a:rPr lang="pl-PL" dirty="0" err="1" smtClean="0"/>
              <a:t>Tahai</a:t>
            </a:r>
            <a:r>
              <a:rPr lang="pl-PL" dirty="0" smtClean="0"/>
              <a:t>.</a:t>
            </a:r>
          </a:p>
          <a:p>
            <a:pPr marL="0" indent="0">
              <a:buNone/>
            </a:pPr>
            <a:r>
              <a:rPr lang="pl-PL" dirty="0" smtClean="0"/>
              <a:t>Zajrzyjcie </a:t>
            </a:r>
            <a:r>
              <a:rPr lang="pl-PL" dirty="0"/>
              <a:t>na stronę Parku Narodowego Rapa Nui</a:t>
            </a:r>
            <a:endParaRPr lang="pl-PL" dirty="0" smtClean="0"/>
          </a:p>
          <a:p>
            <a:pPr marL="0" indent="0">
              <a:buNone/>
            </a:pPr>
            <a:r>
              <a:rPr lang="pl-PL" dirty="0">
                <a:hlinkClick r:id="rId2"/>
              </a:rPr>
              <a:t>https://www.conaf.cl/parques/parque-nacional-rapa-nui</a:t>
            </a:r>
            <a:r>
              <a:rPr lang="pl-PL" dirty="0" smtClean="0">
                <a:hlinkClick r:id="rId2"/>
              </a:rPr>
              <a:t>/</a:t>
            </a:r>
            <a:r>
              <a:rPr lang="pl-PL" dirty="0" smtClean="0"/>
              <a:t> </a:t>
            </a:r>
            <a:endParaRPr lang="pl-PL"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356992"/>
            <a:ext cx="5004048" cy="335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38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Legendy dotyczące Wyspy Wielkanocnej</a:t>
            </a:r>
            <a:endParaRPr lang="pl-PL" dirty="0"/>
          </a:p>
        </p:txBody>
      </p:sp>
      <p:sp>
        <p:nvSpPr>
          <p:cNvPr id="3" name="Symbol zastępczy zawartości 2"/>
          <p:cNvSpPr>
            <a:spLocks noGrp="1"/>
          </p:cNvSpPr>
          <p:nvPr>
            <p:ph idx="1"/>
          </p:nvPr>
        </p:nvSpPr>
        <p:spPr/>
        <p:txBody>
          <a:bodyPr/>
          <a:lstStyle/>
          <a:p>
            <a:pPr marL="0" indent="0">
              <a:buNone/>
            </a:pPr>
            <a:r>
              <a:rPr lang="pl-PL" dirty="0">
                <a:hlinkClick r:id="rId2"/>
              </a:rPr>
              <a:t>https://</a:t>
            </a:r>
            <a:r>
              <a:rPr lang="pl-PL" dirty="0" smtClean="0">
                <a:hlinkClick r:id="rId2"/>
              </a:rPr>
              <a:t>echodnia.eu/swietokrzyskie/kamienne-olbrzymy-na-wyspie-wielkanocnej/ar/8376102</a:t>
            </a:r>
            <a:endParaRPr lang="pl-PL" dirty="0" smtClean="0"/>
          </a:p>
          <a:p>
            <a:pPr marL="0" indent="0">
              <a:buNone/>
            </a:pPr>
            <a:endParaRPr lang="pl-PL" dirty="0"/>
          </a:p>
          <a:p>
            <a:pPr marL="0" indent="0">
              <a:buNone/>
            </a:pPr>
            <a:endParaRPr lang="pl-PL"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80928"/>
            <a:ext cx="5702027" cy="380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04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890" y="1752600"/>
            <a:ext cx="6520220"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897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Jak dostać się na Wyspę Wielkanocną?</a:t>
            </a:r>
            <a:endParaRPr lang="pl-PL" dirty="0"/>
          </a:p>
        </p:txBody>
      </p:sp>
      <p:sp>
        <p:nvSpPr>
          <p:cNvPr id="3" name="Symbol zastępczy zawartości 2"/>
          <p:cNvSpPr>
            <a:spLocks noGrp="1"/>
          </p:cNvSpPr>
          <p:nvPr>
            <p:ph idx="1"/>
          </p:nvPr>
        </p:nvSpPr>
        <p:spPr>
          <a:xfrm>
            <a:off x="323528" y="1268760"/>
            <a:ext cx="8496944" cy="5400600"/>
          </a:xfrm>
        </p:spPr>
        <p:txBody>
          <a:bodyPr>
            <a:normAutofit/>
          </a:bodyPr>
          <a:lstStyle/>
          <a:p>
            <a:pPr marL="0" indent="0">
              <a:buNone/>
            </a:pPr>
            <a:endParaRPr lang="pl-PL" dirty="0" smtClean="0"/>
          </a:p>
          <a:p>
            <a:pPr marL="0" indent="0">
              <a:buNone/>
            </a:pPr>
            <a:r>
              <a:rPr lang="pl-PL" dirty="0" smtClean="0"/>
              <a:t>Z </a:t>
            </a:r>
            <a:r>
              <a:rPr lang="pl-PL" dirty="0"/>
              <a:t>racji na swoje położenie większość turystów na Rapa Nui przylatuje samolotem. Na Międzynarodowym Lotnisku </a:t>
            </a:r>
            <a:r>
              <a:rPr lang="pl-PL" dirty="0" err="1"/>
              <a:t>Mataveri</a:t>
            </a:r>
            <a:r>
              <a:rPr lang="pl-PL" dirty="0"/>
              <a:t> w Hanga </a:t>
            </a:r>
            <a:r>
              <a:rPr lang="pl-PL" dirty="0" err="1"/>
              <a:t>Roa</a:t>
            </a:r>
            <a:r>
              <a:rPr lang="pl-PL" dirty="0"/>
              <a:t> (jedynej miejscowości na wyspie) lądują jedynie samoloty linii LATAM. Z Ameryki Południowej do Rapa Nui dolecieć możemy z Santiago w Chile lub peruwiańskiej Limy. Stąd podróż kontynuować możemy (lub alternatywnie przylecieć na Rapa Nui) do Tahiti, Nowej Zelandii i Australii. Na Wyspę Wielkanocną dopłynąć możemy również statkiem handlowym, </a:t>
            </a:r>
            <a:r>
              <a:rPr lang="pl-PL" dirty="0" err="1"/>
              <a:t>jachtostopem</a:t>
            </a:r>
            <a:r>
              <a:rPr lang="pl-PL" dirty="0"/>
              <a:t> lub innym, mniej konwencjonalnym sposobem.</a:t>
            </a:r>
          </a:p>
        </p:txBody>
      </p:sp>
    </p:spTree>
    <p:extLst>
      <p:ext uri="{BB962C8B-B14F-4D97-AF65-F5344CB8AC3E}">
        <p14:creationId xmlns:p14="http://schemas.microsoft.com/office/powerpoint/2010/main" val="1529379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Dziękuję za zapoznanie się z prezentacją</a:t>
            </a:r>
            <a:endParaRPr lang="pl-PL" dirty="0"/>
          </a:p>
        </p:txBody>
      </p:sp>
      <p:sp>
        <p:nvSpPr>
          <p:cNvPr id="3" name="Symbol zastępczy zawartości 2"/>
          <p:cNvSpPr>
            <a:spLocks noGrp="1"/>
          </p:cNvSpPr>
          <p:nvPr>
            <p:ph idx="1"/>
          </p:nvPr>
        </p:nvSpPr>
        <p:spPr/>
        <p:txBody>
          <a:bodyPr/>
          <a:lstStyle/>
          <a:p>
            <a:pPr marL="114300" indent="0">
              <a:buNone/>
            </a:pPr>
            <a:endParaRPr lang="pl-PL" dirty="0" smtClean="0"/>
          </a:p>
          <a:p>
            <a:pPr marL="114300" indent="0" algn="ctr">
              <a:buNone/>
            </a:pPr>
            <a:r>
              <a:rPr lang="pl-PL" dirty="0" smtClean="0"/>
              <a:t>Życzę zdrowych i spokojnych </a:t>
            </a:r>
          </a:p>
          <a:p>
            <a:pPr marL="114300" indent="0" algn="ctr">
              <a:buNone/>
            </a:pPr>
            <a:r>
              <a:rPr lang="pl-PL" dirty="0" smtClean="0"/>
              <a:t>Świąt Wielkanocnych </a:t>
            </a:r>
            <a:r>
              <a:rPr lang="pl-PL" dirty="0" smtClean="0">
                <a:sym typeface="Wingdings" panose="05000000000000000000" pitchFamily="2" charset="2"/>
              </a:rPr>
              <a:t> </a:t>
            </a: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14247"/>
            <a:ext cx="3413154" cy="341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02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Bibliografia:</a:t>
            </a:r>
            <a:endParaRPr lang="pl-PL" dirty="0"/>
          </a:p>
        </p:txBody>
      </p:sp>
      <p:sp>
        <p:nvSpPr>
          <p:cNvPr id="3" name="Symbol zastępczy zawartości 2"/>
          <p:cNvSpPr>
            <a:spLocks noGrp="1"/>
          </p:cNvSpPr>
          <p:nvPr>
            <p:ph idx="1"/>
          </p:nvPr>
        </p:nvSpPr>
        <p:spPr>
          <a:xfrm>
            <a:off x="395536" y="1700808"/>
            <a:ext cx="8229600" cy="4525963"/>
          </a:xfrm>
        </p:spPr>
        <p:txBody>
          <a:bodyPr>
            <a:normAutofit/>
          </a:bodyPr>
          <a:lstStyle/>
          <a:p>
            <a:r>
              <a:rPr lang="pl-PL" dirty="0"/>
              <a:t>M. </a:t>
            </a:r>
            <a:r>
              <a:rPr lang="pl-PL" dirty="0" err="1"/>
              <a:t>Jamkowski</a:t>
            </a:r>
            <a:r>
              <a:rPr lang="pl-PL" dirty="0"/>
              <a:t>, Rapa Nui. Wyspa kolosów, [w:] </a:t>
            </a:r>
            <a:r>
              <a:rPr lang="pl-PL" dirty="0" err="1"/>
              <a:t>National</a:t>
            </a:r>
            <a:r>
              <a:rPr lang="pl-PL" dirty="0"/>
              <a:t> </a:t>
            </a:r>
            <a:r>
              <a:rPr lang="pl-PL" dirty="0" err="1"/>
              <a:t>Geographic</a:t>
            </a:r>
            <a:r>
              <a:rPr lang="pl-PL" dirty="0"/>
              <a:t>: </a:t>
            </a:r>
            <a:r>
              <a:rPr lang="pl-PL" dirty="0" err="1"/>
              <a:t>Traveler</a:t>
            </a:r>
            <a:r>
              <a:rPr lang="pl-PL" dirty="0"/>
              <a:t>, nr. 2 (25), kwiecień/maj 2009, </a:t>
            </a:r>
            <a:endParaRPr lang="pl-PL" b="1" dirty="0" smtClean="0"/>
          </a:p>
          <a:p>
            <a:r>
              <a:rPr lang="pl-PL" dirty="0" smtClean="0"/>
              <a:t>https</a:t>
            </a:r>
            <a:r>
              <a:rPr lang="pl-PL" dirty="0"/>
              <a:t>://podroze.se.pl/swiat/ameryka-poludniowa/chile/tajemnice-wyspy-wielkanocnej-kim-sa-jej-mieszkancy/4237</a:t>
            </a:r>
            <a:r>
              <a:rPr lang="pl-PL" dirty="0" smtClean="0"/>
              <a:t>/</a:t>
            </a:r>
          </a:p>
          <a:p>
            <a:r>
              <a:rPr lang="pl-PL" dirty="0"/>
              <a:t>http://www.blogswiateczny.pl/wyspa-wielkanocna</a:t>
            </a:r>
            <a:r>
              <a:rPr lang="pl-PL" dirty="0" smtClean="0"/>
              <a:t>/</a:t>
            </a:r>
          </a:p>
          <a:p>
            <a:r>
              <a:rPr lang="pl-PL" dirty="0"/>
              <a:t>https://tropimyprzygody.pl/2017/01/22/wyspa-wielkanocna</a:t>
            </a:r>
            <a:r>
              <a:rPr lang="pl-PL" dirty="0" smtClean="0"/>
              <a:t>/ </a:t>
            </a:r>
          </a:p>
          <a:p>
            <a:r>
              <a:rPr lang="pl-PL" dirty="0"/>
              <a:t>https://www.crazynauka.pl/tajemnica-posagow-z-wyspy-wielkanocnej-mogly-chodzic</a:t>
            </a:r>
            <a:r>
              <a:rPr lang="pl-PL" dirty="0" smtClean="0"/>
              <a:t>/ </a:t>
            </a:r>
            <a:endParaRPr lang="pl-PL" dirty="0"/>
          </a:p>
        </p:txBody>
      </p:sp>
    </p:spTree>
    <p:extLst>
      <p:ext uri="{BB962C8B-B14F-4D97-AF65-F5344CB8AC3E}">
        <p14:creationId xmlns:p14="http://schemas.microsoft.com/office/powerpoint/2010/main" val="377894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Wyspa Wielkanocna </a:t>
            </a:r>
            <a:endParaRPr lang="pl-PL" dirty="0"/>
          </a:p>
        </p:txBody>
      </p:sp>
      <p:sp>
        <p:nvSpPr>
          <p:cNvPr id="3" name="Symbol zastępczy zawartości 2"/>
          <p:cNvSpPr>
            <a:spLocks noGrp="1"/>
          </p:cNvSpPr>
          <p:nvPr>
            <p:ph idx="1"/>
          </p:nvPr>
        </p:nvSpPr>
        <p:spPr>
          <a:xfrm>
            <a:off x="457200" y="1600200"/>
            <a:ext cx="4762872" cy="4925144"/>
          </a:xfrm>
        </p:spPr>
        <p:txBody>
          <a:bodyPr>
            <a:normAutofit fontScale="85000" lnSpcReduction="10000"/>
          </a:bodyPr>
          <a:lstStyle/>
          <a:p>
            <a:pPr marL="0" indent="0">
              <a:buNone/>
            </a:pPr>
            <a:r>
              <a:rPr lang="pl-PL" dirty="0">
                <a:latin typeface="+mj-lt"/>
                <a:cs typeface="Times New Roman" panose="02020603050405020304" pitchFamily="18" charset="0"/>
              </a:rPr>
              <a:t>Wyspa Wielkanocna ma zaledwie 163 km2 powierzchni pokrytej wulkanami i górami, wysepka należy do najbardziej odizolowanych miejsc na Ziemi. Od stałego lądu, czyli zachodniego wybrzeża Chile, dzieli ją niemal 4000 km, zaś od najbliżej położonej, maleńkiej wysepki Pitcairn prawie 2000 km. Na mapie świata stanowi niewielki punkcik na tle bezkresnego błękitu Oceanu Spokojnego. Europejczycy, a konkretnie Holendrzy pod dowództwem Jakuba van </a:t>
            </a:r>
            <a:r>
              <a:rPr lang="pl-PL" dirty="0" err="1">
                <a:latin typeface="+mj-lt"/>
                <a:cs typeface="Times New Roman" panose="02020603050405020304" pitchFamily="18" charset="0"/>
              </a:rPr>
              <a:t>Roggeveena</a:t>
            </a:r>
            <a:r>
              <a:rPr lang="pl-PL" dirty="0">
                <a:latin typeface="+mj-lt"/>
                <a:cs typeface="Times New Roman" panose="02020603050405020304" pitchFamily="18" charset="0"/>
              </a:rPr>
              <a:t>, odkryli ją w niedzielę wielkanocną w 1722 r. i prawdopodobnie stąd właśnie pochodzi jej nazwa.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8188"/>
            <a:ext cx="3322891" cy="32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3" y="4371613"/>
            <a:ext cx="3362176" cy="24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5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Nazewnictwo</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err="1"/>
              <a:t>Easter</a:t>
            </a:r>
            <a:r>
              <a:rPr lang="pl-PL" dirty="0"/>
              <a:t> </a:t>
            </a:r>
            <a:r>
              <a:rPr lang="pl-PL" dirty="0" smtClean="0"/>
              <a:t>Island-</a:t>
            </a:r>
            <a:r>
              <a:rPr lang="pl-PL" dirty="0"/>
              <a:t> Wyspa </a:t>
            </a:r>
            <a:r>
              <a:rPr lang="pl-PL" dirty="0" smtClean="0"/>
              <a:t>Wielkanocna-</a:t>
            </a:r>
            <a:r>
              <a:rPr lang="pl-PL" dirty="0"/>
              <a:t> </a:t>
            </a:r>
            <a:r>
              <a:rPr lang="pl-PL" dirty="0" smtClean="0"/>
              <a:t>miejscowi ludzie nie </a:t>
            </a:r>
            <a:r>
              <a:rPr lang="pl-PL" dirty="0"/>
              <a:t>lubią tej nazwy. Uważają bowiem, że została narzucona im przez „</a:t>
            </a:r>
            <a:r>
              <a:rPr lang="pl-PL" dirty="0" err="1"/>
              <a:t>conti</a:t>
            </a:r>
            <a:r>
              <a:rPr lang="pl-PL" dirty="0"/>
              <a:t>”, czyli mieszkańców kontynentu. </a:t>
            </a:r>
            <a:r>
              <a:rPr lang="pl-PL" dirty="0" smtClean="0"/>
              <a:t>Wolą </a:t>
            </a:r>
            <a:r>
              <a:rPr lang="pl-PL" dirty="0"/>
              <a:t>dawne określenie Rapa Nui (trójkąt</a:t>
            </a:r>
            <a:r>
              <a:rPr lang="pl-PL" dirty="0" smtClean="0"/>
              <a:t>). Tę nazwę wymyślili </a:t>
            </a:r>
            <a:r>
              <a:rPr lang="pl-PL" dirty="0"/>
              <a:t>tahitańscy żeglarze </a:t>
            </a:r>
            <a:r>
              <a:rPr lang="pl-PL" dirty="0" smtClean="0"/>
              <a:t>na </a:t>
            </a:r>
            <a:r>
              <a:rPr lang="pl-PL" dirty="0"/>
              <a:t>początku lat 60. XIX w., ze względu na podobieństwo Wyspy Wielkanocnej do wyspy Rapa </a:t>
            </a:r>
            <a:r>
              <a:rPr lang="pl-PL" dirty="0" err="1" smtClean="0"/>
              <a:t>Iti</a:t>
            </a:r>
            <a:r>
              <a:rPr lang="pl-PL" dirty="0" smtClean="0"/>
              <a:t>. </a:t>
            </a:r>
            <a:endParaRPr lang="pl-PL" dirty="0"/>
          </a:p>
        </p:txBody>
      </p:sp>
    </p:spTree>
    <p:extLst>
      <p:ext uri="{BB962C8B-B14F-4D97-AF65-F5344CB8AC3E}">
        <p14:creationId xmlns:p14="http://schemas.microsoft.com/office/powerpoint/2010/main" val="42032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Klimat</a:t>
            </a:r>
            <a:endParaRPr lang="pl-PL" dirty="0"/>
          </a:p>
        </p:txBody>
      </p:sp>
      <p:sp>
        <p:nvSpPr>
          <p:cNvPr id="3" name="Symbol zastępczy zawartości 2"/>
          <p:cNvSpPr>
            <a:spLocks noGrp="1"/>
          </p:cNvSpPr>
          <p:nvPr>
            <p:ph idx="1"/>
          </p:nvPr>
        </p:nvSpPr>
        <p:spPr/>
        <p:txBody>
          <a:bodyPr/>
          <a:lstStyle/>
          <a:p>
            <a:pPr marL="0" indent="0">
              <a:buNone/>
            </a:pPr>
            <a:r>
              <a:rPr lang="pl-PL" dirty="0"/>
              <a:t>Średnia temperatura </a:t>
            </a:r>
            <a:r>
              <a:rPr lang="pl-PL" dirty="0" smtClean="0"/>
              <a:t>najzimniejszego miesiąca – sierpnia wynosi </a:t>
            </a:r>
            <a:r>
              <a:rPr lang="pl-PL" dirty="0"/>
              <a:t>ok 21,2 st. C, zaś najcieplejszego miesiąca </a:t>
            </a:r>
            <a:r>
              <a:rPr lang="pl-PL" dirty="0" smtClean="0"/>
              <a:t>- lutego </a:t>
            </a:r>
            <a:r>
              <a:rPr lang="pl-PL" dirty="0"/>
              <a:t>około 27,3 st. C</a:t>
            </a:r>
            <a:r>
              <a:rPr lang="pl-PL" dirty="0" smtClean="0"/>
              <a:t>.</a:t>
            </a:r>
          </a:p>
          <a:p>
            <a:pPr marL="0" indent="0">
              <a:buNone/>
            </a:pPr>
            <a:r>
              <a:rPr lang="pl-PL" dirty="0" smtClean="0"/>
              <a:t>Średnia </a:t>
            </a:r>
            <a:r>
              <a:rPr lang="pl-PL" dirty="0"/>
              <a:t>ilość </a:t>
            </a:r>
            <a:r>
              <a:rPr lang="pl-PL" dirty="0" smtClean="0"/>
              <a:t>opadów </a:t>
            </a:r>
            <a:r>
              <a:rPr lang="pl-PL" dirty="0"/>
              <a:t>na Wyspie </a:t>
            </a:r>
            <a:r>
              <a:rPr lang="pl-PL" dirty="0" smtClean="0"/>
              <a:t>Wielkanocnej </a:t>
            </a:r>
            <a:r>
              <a:rPr lang="pl-PL" dirty="0"/>
              <a:t>to około 2500 mm. </a:t>
            </a:r>
          </a:p>
        </p:txBody>
      </p:sp>
    </p:spTree>
    <p:extLst>
      <p:ext uri="{BB962C8B-B14F-4D97-AF65-F5344CB8AC3E}">
        <p14:creationId xmlns:p14="http://schemas.microsoft.com/office/powerpoint/2010/main" val="404858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Ludność </a:t>
            </a:r>
            <a:endParaRPr lang="pl-PL" dirty="0"/>
          </a:p>
        </p:txBody>
      </p:sp>
      <p:sp>
        <p:nvSpPr>
          <p:cNvPr id="3" name="Symbol zastępczy zawartości 2"/>
          <p:cNvSpPr>
            <a:spLocks noGrp="1"/>
          </p:cNvSpPr>
          <p:nvPr>
            <p:ph idx="1"/>
          </p:nvPr>
        </p:nvSpPr>
        <p:spPr>
          <a:xfrm>
            <a:off x="179512" y="1196753"/>
            <a:ext cx="8964488" cy="2880320"/>
          </a:xfrm>
        </p:spPr>
        <p:txBody>
          <a:bodyPr>
            <a:normAutofit lnSpcReduction="10000"/>
          </a:bodyPr>
          <a:lstStyle/>
          <a:p>
            <a:pPr marL="0" indent="0">
              <a:buNone/>
            </a:pPr>
            <a:r>
              <a:rPr lang="pl-PL" dirty="0"/>
              <a:t>W 1877 roku w wyniku nasilonego niewolnictwa, liczba mieszkańców wyspy zmalała do 110 osób. Tendencja ta została zatrzymana dzięki przyjęciu wiary katolickiej przez mieszkańców wyspy. Pozostali, którzy wcześniej zostali przewiezieni na terytorium Chile, a nie zdążyli umrzeć z powodu ciężkiej pracy i chorób, które dziesiątkowały mieszkańców polinezyjskiej wyspy, otrzymali zgodę na powrót do rodzinnych domów.</a:t>
            </a:r>
            <a:endParaRPr lang="pl-PL" b="1" dirty="0"/>
          </a:p>
          <a:p>
            <a:pPr marL="0" indent="0">
              <a:buNone/>
            </a:pPr>
            <a:endParaRPr lang="pl-P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372" y="3573016"/>
            <a:ext cx="54903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6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Czym zajmuje się ludność</a:t>
            </a:r>
            <a:endParaRPr lang="pl-PL" dirty="0"/>
          </a:p>
        </p:txBody>
      </p:sp>
      <p:sp>
        <p:nvSpPr>
          <p:cNvPr id="3" name="Symbol zastępczy zawartości 2"/>
          <p:cNvSpPr>
            <a:spLocks noGrp="1"/>
          </p:cNvSpPr>
          <p:nvPr>
            <p:ph idx="1"/>
          </p:nvPr>
        </p:nvSpPr>
        <p:spPr>
          <a:xfrm>
            <a:off x="457200" y="1600201"/>
            <a:ext cx="8229600" cy="3989040"/>
          </a:xfrm>
        </p:spPr>
        <p:txBody>
          <a:bodyPr>
            <a:normAutofit/>
          </a:bodyPr>
          <a:lstStyle/>
          <a:p>
            <a:pPr marL="0" indent="0">
              <a:buNone/>
            </a:pPr>
            <a:r>
              <a:rPr lang="pl-PL" dirty="0"/>
              <a:t>Gospodarka wyspy oparta jest głównie na turystyce. Co roku wyspę odwiedza ok. 30 tys. turystów. Średni okres pobytu to ok. 3-4 dni, wydatki – ok. 500 USD na osobę, co daje przychód z turystyki w kwocie ok. 15 milionów USD rocznie. Wyspa jest strefą „</a:t>
            </a:r>
            <a:r>
              <a:rPr lang="pl-PL" dirty="0" err="1"/>
              <a:t>Tax</a:t>
            </a:r>
            <a:r>
              <a:rPr lang="pl-PL" dirty="0"/>
              <a:t> </a:t>
            </a:r>
            <a:r>
              <a:rPr lang="pl-PL" dirty="0" err="1"/>
              <a:t>Free</a:t>
            </a:r>
            <a:r>
              <a:rPr lang="pl-PL" dirty="0"/>
              <a:t>” co oznacza, że jej mieszkańcy nie płacą podatków. Główną atrakcję stanowią kamienne figury moai. </a:t>
            </a:r>
          </a:p>
        </p:txBody>
      </p:sp>
    </p:spTree>
    <p:extLst>
      <p:ext uri="{BB962C8B-B14F-4D97-AF65-F5344CB8AC3E}">
        <p14:creationId xmlns:p14="http://schemas.microsoft.com/office/powerpoint/2010/main" val="383671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Rolnictwo </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a:t>Mieszkańcy trudnią się także rolnictwem, rybołówstwem, hodowlą koni, drobiu i bydła. </a:t>
            </a:r>
            <a:endParaRPr lang="pl-PL" dirty="0" smtClean="0"/>
          </a:p>
          <a:p>
            <a:pPr marL="0" indent="0">
              <a:buNone/>
            </a:pPr>
            <a:r>
              <a:rPr lang="pl-PL" dirty="0" smtClean="0"/>
              <a:t>W </a:t>
            </a:r>
            <a:r>
              <a:rPr lang="pl-PL" dirty="0"/>
              <a:t>przeszłości na wyspie hodowano wyłącznie owce. Uprawia się banany, taro, kukurydzę, warzywa (w minimalnych ilościach), trzcinę cukrową, figowce i bataty. Większość żywności sprowadzana jest drogą morską bądź lotniczą z kontynentu, w związku z czym jej ceny są wyższe niż w Chile kontynentalnym. Drogą morską sprowadzana jest też reszta zaopatrzenia (na wyspie nie ma przemysłu). </a:t>
            </a:r>
          </a:p>
        </p:txBody>
      </p:sp>
    </p:spTree>
    <p:extLst>
      <p:ext uri="{BB962C8B-B14F-4D97-AF65-F5344CB8AC3E}">
        <p14:creationId xmlns:p14="http://schemas.microsoft.com/office/powerpoint/2010/main" val="256678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dirty="0"/>
              <a:t>Przez lata rozwinęło się również rzemiosło. Wyrabia się głównie naszyjniki z muszli, drewna i ptasich piór, rzeźby moai (zarówno kamienne, jak i drewniane) oraz wiele innych przedmiotów, jak misy i ozdoby, których zdobnictwo nawiązuje do lokalnych motywów </a:t>
            </a:r>
            <a:r>
              <a:rPr lang="pl-PL" dirty="0" smtClean="0"/>
              <a:t>mitologicznych. </a:t>
            </a:r>
            <a:endParaRPr lang="pl-PL" dirty="0"/>
          </a:p>
        </p:txBody>
      </p:sp>
    </p:spTree>
    <p:extLst>
      <p:ext uri="{BB962C8B-B14F-4D97-AF65-F5344CB8AC3E}">
        <p14:creationId xmlns:p14="http://schemas.microsoft.com/office/powerpoint/2010/main" val="370115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Moai</a:t>
            </a:r>
            <a:endParaRPr lang="pl-PL" dirty="0"/>
          </a:p>
        </p:txBody>
      </p:sp>
      <p:sp>
        <p:nvSpPr>
          <p:cNvPr id="3" name="Symbol zastępczy zawartości 2"/>
          <p:cNvSpPr>
            <a:spLocks noGrp="1"/>
          </p:cNvSpPr>
          <p:nvPr>
            <p:ph idx="1"/>
          </p:nvPr>
        </p:nvSpPr>
        <p:spPr>
          <a:xfrm>
            <a:off x="107504" y="1412776"/>
            <a:ext cx="3312368" cy="5184576"/>
          </a:xfrm>
        </p:spPr>
        <p:txBody>
          <a:bodyPr>
            <a:normAutofit/>
          </a:bodyPr>
          <a:lstStyle/>
          <a:p>
            <a:pPr marL="0" indent="0">
              <a:buNone/>
            </a:pPr>
            <a:r>
              <a:rPr lang="pl-PL" dirty="0"/>
              <a:t>Główną atrakcją Wyspy Wielkanocnej są kamienne głowy nazywane przez </a:t>
            </a:r>
            <a:r>
              <a:rPr lang="pl-PL" dirty="0" smtClean="0"/>
              <a:t>miejscowych moai, </a:t>
            </a:r>
            <a:r>
              <a:rPr lang="pl-PL" dirty="0"/>
              <a:t>które zachowały się w liczbie 887 szt. Zostały one </a:t>
            </a:r>
            <a:r>
              <a:rPr lang="pl-PL" dirty="0" smtClean="0"/>
              <a:t>skonstruowane </a:t>
            </a:r>
            <a:r>
              <a:rPr lang="pl-PL" dirty="0"/>
              <a:t>około 1000 lat temu.</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12776"/>
            <a:ext cx="5617468" cy="317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419872" y="4941168"/>
            <a:ext cx="5472608" cy="1477328"/>
          </a:xfrm>
          <a:prstGeom prst="rect">
            <a:avLst/>
          </a:prstGeom>
          <a:noFill/>
        </p:spPr>
        <p:txBody>
          <a:bodyPr wrap="square" rtlCol="0">
            <a:spAutoFit/>
          </a:bodyPr>
          <a:lstStyle/>
          <a:p>
            <a:r>
              <a:rPr lang="pl-PL" sz="3000" dirty="0"/>
              <a:t>Największe kamienne posągi Moai mierzą aż 10 metrów i ważą ponad 80 ton. </a:t>
            </a:r>
          </a:p>
        </p:txBody>
      </p:sp>
    </p:spTree>
    <p:extLst>
      <p:ext uri="{BB962C8B-B14F-4D97-AF65-F5344CB8AC3E}">
        <p14:creationId xmlns:p14="http://schemas.microsoft.com/office/powerpoint/2010/main" val="173487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77</TotalTime>
  <Words>739</Words>
  <Application>Microsoft Office PowerPoint</Application>
  <PresentationFormat>Pokaz na ekranie (4:3)</PresentationFormat>
  <Paragraphs>42</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Apteka</vt:lpstr>
      <vt:lpstr>Wielkanoc- Święta i nie tyko. </vt:lpstr>
      <vt:lpstr>Wyspa Wielkanocna </vt:lpstr>
      <vt:lpstr>Nazewnictwo</vt:lpstr>
      <vt:lpstr>Klimat</vt:lpstr>
      <vt:lpstr>Ludność </vt:lpstr>
      <vt:lpstr>Czym zajmuje się ludność</vt:lpstr>
      <vt:lpstr>Rolnictwo </vt:lpstr>
      <vt:lpstr>Prezentacja programu PowerPoint</vt:lpstr>
      <vt:lpstr>Moai</vt:lpstr>
      <vt:lpstr>Prezentacja programu PowerPoint</vt:lpstr>
      <vt:lpstr>Prezentacja programu PowerPoint</vt:lpstr>
      <vt:lpstr>Prezentacja programu PowerPoint</vt:lpstr>
      <vt:lpstr>Prezentacja programu PowerPoint</vt:lpstr>
      <vt:lpstr>Legendy dotyczące Wyspy Wielkanocnej</vt:lpstr>
      <vt:lpstr>Prezentacja programu PowerPoint</vt:lpstr>
      <vt:lpstr>Jak dostać się na Wyspę Wielkanocną?</vt:lpstr>
      <vt:lpstr>Dziękuję za zapoznanie się z prezentacją</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Wielkanoc- Święta i nie tyko.</dc:title>
  <dc:creator>Win7HP</dc:creator>
  <cp:lastModifiedBy>Kowalski Ryszard</cp:lastModifiedBy>
  <cp:revision>9</cp:revision>
  <dcterms:created xsi:type="dcterms:W3CDTF">2019-01-03T19:42:58Z</dcterms:created>
  <dcterms:modified xsi:type="dcterms:W3CDTF">2020-04-06T09:14:11Z</dcterms:modified>
</cp:coreProperties>
</file>